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84" r:id="rId6"/>
    <p:sldId id="257" r:id="rId7"/>
    <p:sldId id="258" r:id="rId8"/>
    <p:sldId id="259" r:id="rId9"/>
    <p:sldId id="260" r:id="rId10"/>
    <p:sldId id="261" r:id="rId11"/>
    <p:sldId id="285" r:id="rId12"/>
    <p:sldId id="286" r:id="rId13"/>
    <p:sldId id="287" r:id="rId14"/>
    <p:sldId id="265" r:id="rId15"/>
    <p:sldId id="271" r:id="rId16"/>
    <p:sldId id="267" r:id="rId17"/>
    <p:sldId id="266" r:id="rId18"/>
    <p:sldId id="268" r:id="rId19"/>
    <p:sldId id="269" r:id="rId20"/>
    <p:sldId id="270" r:id="rId21"/>
    <p:sldId id="272" r:id="rId22"/>
    <p:sldId id="273" r:id="rId23"/>
    <p:sldId id="277" r:id="rId24"/>
    <p:sldId id="274" r:id="rId25"/>
    <p:sldId id="275" r:id="rId26"/>
    <p:sldId id="276" r:id="rId27"/>
    <p:sldId id="278" r:id="rId28"/>
    <p:sldId id="279" r:id="rId29"/>
    <p:sldId id="280"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B4F12-0428-486D-8EF1-5C3A4574E2A0}" type="datetimeFigureOut">
              <a:rPr lang="en-IN" smtClean="0"/>
              <a:pPr/>
              <a:t>08-01-2022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E52D3B-D4D0-4539-BD02-37DDD47B681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A9B4F12-0428-486D-8EF1-5C3A4574E2A0}" type="datetimeFigureOut">
              <a:rPr lang="en-IN" smtClean="0"/>
              <a:pPr/>
              <a:t>08-01-2022</a:t>
            </a:fld>
            <a:endParaRPr lang="en-IN"/>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9E52D3B-D4D0-4539-BD02-37DDD47B681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dhat.com/en/topics/clou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econd.wiki/link?to=prozessor&amp;lang=en&amp;alt=https://es.wikipedia.org/wiki/Prozessor&amp;source=x86-virtualisierungintel-vt-x" TargetMode="External"/><Relationship Id="rId2" Type="http://schemas.openxmlformats.org/officeDocument/2006/relationships/hyperlink" Target="https://second.wiki/link?to=virtualisierung_informatik&amp;lang=en&amp;alt=https://es.wikipedia.org/wiki/Virtualisierung_(Informatik)&amp;source=x86-virtualisierungintel-vt-x" TargetMode="External"/><Relationship Id="rId1" Type="http://schemas.openxmlformats.org/officeDocument/2006/relationships/slideLayout" Target="../slideLayouts/slideLayout2.xml"/><Relationship Id="rId6" Type="http://schemas.openxmlformats.org/officeDocument/2006/relationships/hyperlink" Target="https://second.wiki/link?to=betriebssystem&amp;lang=en&amp;alt=https://es.wikipedia.org/wiki/Betriebssystem&amp;source=x86-virtualisierungintel-vt-x" TargetMode="External"/><Relationship Id="rId5" Type="http://schemas.openxmlformats.org/officeDocument/2006/relationships/hyperlink" Target="https://second.wiki/link?to=hypervisor&amp;lang=en&amp;alt=https://es.wikipedia.org/wiki/Hypervisor&amp;source=x86-virtualisierungintel-vt-x" TargetMode="External"/><Relationship Id="rId4" Type="http://schemas.openxmlformats.org/officeDocument/2006/relationships/hyperlink" Target="https://second.wiki/link?to=x86-architektur&amp;lang=en&amp;alt=https://es.wikipedia.org/wiki/X86-Architektur&amp;source=x86-virtualisierungintel-v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econd.wiki/link?to=hypervisor&amp;lang=en&amp;alt=https://es.wikipedia.org/wiki/Hypervisor&amp;source=x86-virtualisierungintel-vt-x" TargetMode="External"/><Relationship Id="rId2" Type="http://schemas.openxmlformats.org/officeDocument/2006/relationships/hyperlink" Target="https://second.wiki/link?to=hypervisoreigenschaften&amp;lang=en&amp;alt=https://es.wikipedia.org/wiki/Hypervisor" TargetMode="External"/><Relationship Id="rId1" Type="http://schemas.openxmlformats.org/officeDocument/2006/relationships/slideLayout" Target="../slideLayouts/slideLayout2.xml"/><Relationship Id="rId4" Type="http://schemas.openxmlformats.org/officeDocument/2006/relationships/hyperlink" Target="https://second.wiki/link?to=ring_cpu&amp;lang=en&amp;alt=https://es.wikipedia.org/wiki/Ring_(CPU)&amp;source=x86-virtualisierungintel-vt-x"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itechnectar.com/blogs/virtualization-typ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dhat.com/en/topics/virtualization/what-is-a-virtual-machine" TargetMode="External"/><Relationship Id="rId2" Type="http://schemas.openxmlformats.org/officeDocument/2006/relationships/hyperlink" Target="https://www.redhat.com/en/topics/virtualization/what-is-a-hypervis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Virtualization</a:t>
            </a:r>
            <a:endParaRPr lang="en-IN" dirty="0"/>
          </a:p>
        </p:txBody>
      </p:sp>
      <p:sp>
        <p:nvSpPr>
          <p:cNvPr id="3" name="Subtitle 2"/>
          <p:cNvSpPr>
            <a:spLocks noGrp="1"/>
          </p:cNvSpPr>
          <p:nvPr>
            <p:ph type="subTitle" idx="1"/>
          </p:nvPr>
        </p:nvSpPr>
        <p:spPr/>
        <p:txBody>
          <a:bodyPr/>
          <a:lstStyle/>
          <a:p>
            <a:r>
              <a:rPr lang="en-IN" dirty="0" smtClean="0"/>
              <a:t>Modern computing is more efficient due to virtualization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en-IN" dirty="0"/>
          </a:p>
        </p:txBody>
      </p:sp>
      <p:sp>
        <p:nvSpPr>
          <p:cNvPr id="3" name="Content Placeholder 2"/>
          <p:cNvSpPr>
            <a:spLocks noGrp="1"/>
          </p:cNvSpPr>
          <p:nvPr>
            <p:ph idx="1"/>
          </p:nvPr>
        </p:nvSpPr>
        <p:spPr>
          <a:xfrm>
            <a:off x="457200" y="1200151"/>
            <a:ext cx="7803931" cy="3394472"/>
          </a:xfrm>
        </p:spPr>
        <p:txBody>
          <a:bodyPr>
            <a:normAutofit fontScale="70000" lnSpcReduction="20000"/>
          </a:bodyPr>
          <a:lstStyle/>
          <a:p>
            <a:pPr>
              <a:buNone/>
            </a:pPr>
            <a:r>
              <a:rPr lang="en-IN" b="1" dirty="0"/>
              <a:t>What's the difference between virtualization and cloud computing?</a:t>
            </a:r>
          </a:p>
          <a:p>
            <a:r>
              <a:rPr lang="en-IN" dirty="0"/>
              <a:t>It's easy to confuse the </a:t>
            </a:r>
            <a:r>
              <a:rPr lang="en-IN" dirty="0" smtClean="0"/>
              <a:t>two, </a:t>
            </a:r>
            <a:r>
              <a:rPr lang="en-IN" dirty="0"/>
              <a:t>particularly because they both revolve around separating resources from hardware to create a useful environment. Virtualization helps create clouds, but that doesn't make it cloud computing. Think about it like this:</a:t>
            </a:r>
          </a:p>
          <a:p>
            <a:r>
              <a:rPr lang="en-IN" dirty="0"/>
              <a:t>Virtualization is a technology that separates functions from hardware</a:t>
            </a:r>
          </a:p>
          <a:p>
            <a:r>
              <a:rPr lang="en-IN" dirty="0">
                <a:hlinkClick r:id="rId2"/>
              </a:rPr>
              <a:t>Cloud computing</a:t>
            </a:r>
            <a:r>
              <a:rPr lang="en-IN" dirty="0"/>
              <a:t> is more of a solution that relies on that split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X86 Virtualization</a:t>
            </a:r>
            <a:endParaRPr lang="en-IN" dirty="0"/>
          </a:p>
        </p:txBody>
      </p:sp>
      <p:sp>
        <p:nvSpPr>
          <p:cNvPr id="3" name="Content Placeholder 2"/>
          <p:cNvSpPr>
            <a:spLocks noGrp="1"/>
          </p:cNvSpPr>
          <p:nvPr>
            <p:ph idx="1"/>
          </p:nvPr>
        </p:nvSpPr>
        <p:spPr>
          <a:xfrm>
            <a:off x="457200" y="1200151"/>
            <a:ext cx="7930055" cy="3394472"/>
          </a:xfrm>
        </p:spPr>
        <p:txBody>
          <a:bodyPr>
            <a:normAutofit fontScale="92500" lnSpcReduction="20000"/>
          </a:bodyPr>
          <a:lstStyle/>
          <a:p>
            <a:r>
              <a:rPr lang="en-IN" b="1" dirty="0" smtClean="0"/>
              <a:t>x86 virtualization</a:t>
            </a:r>
            <a:r>
              <a:rPr lang="en-IN" dirty="0" smtClean="0"/>
              <a:t> refers to hardware and software-based mechanisms </a:t>
            </a:r>
            <a:r>
              <a:rPr lang="en-IN" dirty="0" smtClean="0"/>
              <a:t>to support</a:t>
            </a:r>
            <a:r>
              <a:rPr lang="en-IN" dirty="0" smtClean="0"/>
              <a:t> </a:t>
            </a:r>
            <a:r>
              <a:rPr lang="en-IN" dirty="0" smtClean="0">
                <a:hlinkClick r:id="rId2" tooltip="Virtualization (computer science)"/>
              </a:rPr>
              <a:t>virtualization</a:t>
            </a:r>
            <a:r>
              <a:rPr lang="en-IN" dirty="0" smtClean="0"/>
              <a:t> for </a:t>
            </a:r>
            <a:r>
              <a:rPr lang="en-IN" dirty="0" smtClean="0">
                <a:hlinkClick r:id="rId3" tooltip="processor"/>
              </a:rPr>
              <a:t>processors</a:t>
            </a:r>
            <a:r>
              <a:rPr lang="en-IN" dirty="0" smtClean="0"/>
              <a:t> based on the </a:t>
            </a:r>
            <a:r>
              <a:rPr lang="en-IN" dirty="0" smtClean="0">
                <a:hlinkClick r:id="rId4" tooltip="X86 architecture"/>
              </a:rPr>
              <a:t>x86 architecture</a:t>
            </a:r>
            <a:r>
              <a:rPr lang="en-IN" dirty="0" smtClean="0"/>
              <a:t> . Using a </a:t>
            </a:r>
            <a:r>
              <a:rPr lang="en-IN" dirty="0" smtClean="0">
                <a:hlinkClick r:id="rId5" tooltip="Hypervisor"/>
              </a:rPr>
              <a:t>hypervisor</a:t>
            </a:r>
            <a:r>
              <a:rPr lang="en-IN" dirty="0" smtClean="0"/>
              <a:t> , it allows several </a:t>
            </a:r>
            <a:r>
              <a:rPr lang="en-IN" dirty="0" smtClean="0">
                <a:hlinkClick r:id="rId6" tooltip="operating system"/>
              </a:rPr>
              <a:t>operating systems to be</a:t>
            </a:r>
            <a:r>
              <a:rPr lang="en-IN" dirty="0" smtClean="0"/>
              <a:t> run in parallel on an x86 processor and resources to be distributed in an isolated and efficient manner between the operating systems running in parallel.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5310"/>
            <a:ext cx="7909034" cy="4279313"/>
          </a:xfrm>
        </p:spPr>
        <p:txBody>
          <a:bodyPr>
            <a:normAutofit/>
          </a:bodyPr>
          <a:lstStyle/>
          <a:p>
            <a:r>
              <a:rPr lang="en-IN" sz="2000" dirty="0" smtClean="0"/>
              <a:t>In order to be able to allocate resources exclusively to the guest systems running in parallel, only the </a:t>
            </a:r>
            <a:r>
              <a:rPr lang="en-IN" sz="2000" dirty="0" smtClean="0">
                <a:hlinkClick r:id="rId2" tooltip="Hypervisor"/>
              </a:rPr>
              <a:t>host operating system</a:t>
            </a:r>
            <a:r>
              <a:rPr lang="en-IN" sz="2000" dirty="0" smtClean="0"/>
              <a:t> or the </a:t>
            </a:r>
            <a:r>
              <a:rPr lang="en-IN" sz="2000" dirty="0" smtClean="0">
                <a:hlinkClick r:id="rId3" tooltip="Hypervisor"/>
              </a:rPr>
              <a:t>hypervisor</a:t>
            </a:r>
            <a:r>
              <a:rPr lang="en-IN" sz="2000" dirty="0" smtClean="0"/>
              <a:t> may be granted direct access to the processor hardware, while the </a:t>
            </a:r>
            <a:r>
              <a:rPr lang="en-IN" sz="2000" dirty="0" smtClean="0">
                <a:hlinkClick r:id="rId2" tooltip="Hypervisor"/>
              </a:rPr>
              <a:t>guest systems,</a:t>
            </a:r>
            <a:r>
              <a:rPr lang="en-IN" sz="2000" dirty="0" smtClean="0"/>
              <a:t> like all other applications, may only have limited access rights to the hardware. In particular, it can be prevented that the guest systems can see or change memory areas that the hypervisor needs for management</a:t>
            </a:r>
            <a:r>
              <a:rPr lang="en-IN" sz="2000" dirty="0" smtClean="0"/>
              <a:t>.</a:t>
            </a:r>
          </a:p>
          <a:p>
            <a:r>
              <a:rPr lang="en-IN" sz="2000" dirty="0" smtClean="0"/>
              <a:t>The</a:t>
            </a:r>
            <a:r>
              <a:rPr lang="en-IN" sz="2000" dirty="0" smtClean="0"/>
              <a:t> protected mode </a:t>
            </a:r>
            <a:r>
              <a:rPr lang="en-IN" sz="2000" dirty="0" smtClean="0"/>
              <a:t>was</a:t>
            </a:r>
            <a:r>
              <a:rPr lang="en-IN" sz="2000" dirty="0" smtClean="0"/>
              <a:t> introduced in the x86 world . With it, four different protection levels or </a:t>
            </a:r>
            <a:r>
              <a:rPr lang="en-IN" sz="2000" i="1" dirty="0" smtClean="0"/>
              <a:t>privilege levels, known</a:t>
            </a:r>
            <a:r>
              <a:rPr lang="en-IN" sz="2000" dirty="0" smtClean="0"/>
              <a:t> as rings, were introduced, which grant the code segments running on them different rights. Only with the introduction of this concept was it possible to implement virtualization based on the x86 architecture: In protected mode, the operating system kernel runs in a more privileged mode, called </a:t>
            </a:r>
            <a:r>
              <a:rPr lang="en-IN" sz="2000" dirty="0" smtClean="0">
                <a:hlinkClick r:id="rId4" tooltip="Ring (CPU)"/>
              </a:rPr>
              <a:t>Ring 0</a:t>
            </a:r>
            <a:r>
              <a:rPr lang="en-IN" sz="2000" dirty="0" smtClean="0"/>
              <a:t> , and applications in a less privileged mode, in usually either ring 1 or ring 3.</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2302" y="262759"/>
            <a:ext cx="4314497" cy="4331864"/>
          </a:xfrm>
        </p:spPr>
        <p:txBody>
          <a:bodyPr>
            <a:normAutofit fontScale="77500" lnSpcReduction="20000"/>
          </a:bodyPr>
          <a:lstStyle/>
          <a:p>
            <a:r>
              <a:rPr lang="en-IN" dirty="0" smtClean="0"/>
              <a:t>The hypervisor or the host operating system are executed with ring 0 authorization due to their privileged position in resource management. In order to guarantee the protection of the hypervisor resources, guest systems must therefore be run either at authorization level Ring 1 (in the so-called </a:t>
            </a:r>
            <a:r>
              <a:rPr lang="en-IN" dirty="0" smtClean="0"/>
              <a:t>Ring 3.</a:t>
            </a:r>
            <a:endParaRPr lang="en-IN" dirty="0"/>
          </a:p>
        </p:txBody>
      </p:sp>
      <p:pic>
        <p:nvPicPr>
          <p:cNvPr id="1026" name="Picture 2" descr="Protection ring - Wikipedia"/>
          <p:cNvPicPr>
            <a:picLocks noChangeAspect="1" noChangeArrowheads="1"/>
          </p:cNvPicPr>
          <p:nvPr/>
        </p:nvPicPr>
        <p:blipFill>
          <a:blip r:embed="rId2" cstate="print"/>
          <a:srcRect/>
          <a:stretch>
            <a:fillRect/>
          </a:stretch>
        </p:blipFill>
        <p:spPr bwMode="auto">
          <a:xfrm>
            <a:off x="173211" y="956441"/>
            <a:ext cx="4304923" cy="310672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a:t>
            </a:r>
            <a:r>
              <a:rPr lang="en-US" dirty="0" smtClean="0"/>
              <a:t>Hardware Virtualization</a:t>
            </a:r>
            <a:endParaRPr lang="en-IN" dirty="0"/>
          </a:p>
        </p:txBody>
      </p:sp>
      <p:sp>
        <p:nvSpPr>
          <p:cNvPr id="3" name="Content Placeholder 2"/>
          <p:cNvSpPr>
            <a:spLocks noGrp="1"/>
          </p:cNvSpPr>
          <p:nvPr>
            <p:ph idx="1"/>
          </p:nvPr>
        </p:nvSpPr>
        <p:spPr/>
        <p:txBody>
          <a:bodyPr/>
          <a:lstStyle/>
          <a:p>
            <a:r>
              <a:rPr lang="en-IN" dirty="0"/>
              <a:t>Full </a:t>
            </a:r>
            <a:r>
              <a:rPr lang="en-IN" dirty="0" smtClean="0"/>
              <a:t>Virtualization</a:t>
            </a:r>
          </a:p>
          <a:p>
            <a:r>
              <a:rPr lang="en-IN" dirty="0" smtClean="0"/>
              <a:t>Para-virtualization</a:t>
            </a:r>
            <a:endParaRPr lang="en-IN" dirty="0"/>
          </a:p>
          <a:p>
            <a:r>
              <a:rPr lang="en-IN" dirty="0" smtClean="0"/>
              <a:t>Hardware Assisted </a:t>
            </a:r>
            <a:r>
              <a:rPr lang="en-IN" dirty="0"/>
              <a:t>Virtualization</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change</a:t>
            </a:r>
            <a:endParaRPr lang="en-IN" dirty="0"/>
          </a:p>
        </p:txBody>
      </p:sp>
      <p:sp>
        <p:nvSpPr>
          <p:cNvPr id="3" name="Content Placeholder 2"/>
          <p:cNvSpPr>
            <a:spLocks noGrp="1"/>
          </p:cNvSpPr>
          <p:nvPr>
            <p:ph idx="1"/>
          </p:nvPr>
        </p:nvSpPr>
        <p:spPr>
          <a:xfrm>
            <a:off x="1954924" y="1200151"/>
            <a:ext cx="6731876" cy="3394472"/>
          </a:xfrm>
        </p:spPr>
        <p:txBody>
          <a:bodyPr>
            <a:normAutofit fontScale="25000" lnSpcReduction="20000"/>
          </a:bodyPr>
          <a:lstStyle/>
          <a:p>
            <a:pPr marL="457200" indent="-228600">
              <a:lnSpc>
                <a:spcPct val="115000"/>
              </a:lnSpc>
              <a:spcBef>
                <a:spcPct val="0"/>
              </a:spcBef>
              <a:spcAft>
                <a:spcPts val="1600"/>
              </a:spcAft>
            </a:pPr>
            <a:r>
              <a:rPr lang="en-US" sz="6400" dirty="0" smtClean="0">
                <a:cs typeface="Arial" charset="0"/>
                <a:sym typeface="Proxima Nova" charset="0"/>
              </a:rPr>
              <a:t>Based on how much change is required and at what level</a:t>
            </a:r>
          </a:p>
          <a:p>
            <a:pPr marL="457200" indent="-228600">
              <a:lnSpc>
                <a:spcPct val="115000"/>
              </a:lnSpc>
              <a:spcBef>
                <a:spcPct val="0"/>
              </a:spcBef>
              <a:spcAft>
                <a:spcPts val="1600"/>
              </a:spcAft>
            </a:pPr>
            <a:r>
              <a:rPr lang="en-US" sz="6400" dirty="0" smtClean="0">
                <a:cs typeface="Arial" charset="0"/>
                <a:sym typeface="Proxima Nova" charset="0"/>
              </a:rPr>
              <a:t>Categories</a:t>
            </a:r>
          </a:p>
          <a:p>
            <a:pPr marL="914400" lvl="1" indent="-228600">
              <a:lnSpc>
                <a:spcPct val="115000"/>
              </a:lnSpc>
              <a:spcBef>
                <a:spcPct val="0"/>
              </a:spcBef>
              <a:spcAft>
                <a:spcPts val="1600"/>
              </a:spcAft>
            </a:pPr>
            <a:r>
              <a:rPr lang="en-US" sz="6400" dirty="0" smtClean="0">
                <a:cs typeface="Arial" charset="0"/>
                <a:sym typeface="Proxima Nova" charset="0"/>
              </a:rPr>
              <a:t>Modified Guest OS</a:t>
            </a:r>
          </a:p>
          <a:p>
            <a:pPr marL="1371600" lvl="2">
              <a:lnSpc>
                <a:spcPct val="115000"/>
              </a:lnSpc>
              <a:spcBef>
                <a:spcPct val="0"/>
              </a:spcBef>
              <a:spcAft>
                <a:spcPts val="1600"/>
              </a:spcAft>
            </a:pPr>
            <a:r>
              <a:rPr lang="en-US" sz="6400" dirty="0" smtClean="0">
                <a:cs typeface="Arial" charset="0"/>
                <a:sym typeface="Proxima Nova" charset="0"/>
              </a:rPr>
              <a:t>Operating system level</a:t>
            </a:r>
          </a:p>
          <a:p>
            <a:pPr marL="1371600" lvl="2">
              <a:lnSpc>
                <a:spcPct val="115000"/>
              </a:lnSpc>
              <a:spcBef>
                <a:spcPct val="0"/>
              </a:spcBef>
              <a:spcAft>
                <a:spcPts val="1600"/>
              </a:spcAft>
            </a:pPr>
            <a:r>
              <a:rPr lang="en-US" sz="6400" dirty="0" smtClean="0">
                <a:cs typeface="Arial" charset="0"/>
                <a:sym typeface="Proxima Nova" charset="0"/>
              </a:rPr>
              <a:t>Para-virtualization.</a:t>
            </a:r>
          </a:p>
          <a:p>
            <a:pPr marL="914400" lvl="1" indent="-228600">
              <a:lnSpc>
                <a:spcPct val="115000"/>
              </a:lnSpc>
              <a:spcBef>
                <a:spcPct val="0"/>
              </a:spcBef>
              <a:spcAft>
                <a:spcPts val="1600"/>
              </a:spcAft>
            </a:pPr>
            <a:r>
              <a:rPr lang="en-US" sz="6400" dirty="0" smtClean="0">
                <a:cs typeface="Arial" charset="0"/>
                <a:sym typeface="Proxima Nova" charset="0"/>
              </a:rPr>
              <a:t>Unmodified Guest OS</a:t>
            </a:r>
          </a:p>
          <a:p>
            <a:pPr marL="1371600" lvl="2">
              <a:lnSpc>
                <a:spcPct val="115000"/>
              </a:lnSpc>
              <a:spcBef>
                <a:spcPct val="0"/>
              </a:spcBef>
              <a:spcAft>
                <a:spcPts val="1600"/>
              </a:spcAft>
            </a:pPr>
            <a:r>
              <a:rPr lang="en-US" sz="6400" dirty="0" smtClean="0">
                <a:cs typeface="Arial" charset="0"/>
                <a:sym typeface="Proxima Nova" charset="0"/>
              </a:rPr>
              <a:t>Binary Translations</a:t>
            </a:r>
          </a:p>
          <a:p>
            <a:pPr marL="1371600" lvl="2">
              <a:lnSpc>
                <a:spcPct val="115000"/>
              </a:lnSpc>
              <a:spcBef>
                <a:spcPct val="0"/>
              </a:spcBef>
              <a:spcAft>
                <a:spcPts val="1600"/>
              </a:spcAft>
            </a:pPr>
            <a:r>
              <a:rPr lang="en-US" sz="6400" dirty="0" smtClean="0">
                <a:cs typeface="Arial" charset="0"/>
                <a:sym typeface="Proxima Nova" charset="0"/>
              </a:rPr>
              <a:t>Hardware assisted</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8434" name="Picture 2" descr="Full Virtualization vs Para Virtualization vs Hardware assisted Virtualization"/>
          <p:cNvPicPr>
            <a:picLocks noChangeAspect="1" noChangeArrowheads="1"/>
          </p:cNvPicPr>
          <p:nvPr/>
        </p:nvPicPr>
        <p:blipFill>
          <a:blip r:embed="rId2" cstate="print">
            <a:grayscl/>
          </a:blip>
          <a:srcRect/>
          <a:stretch>
            <a:fillRect/>
          </a:stretch>
        </p:blipFill>
        <p:spPr bwMode="auto">
          <a:xfrm>
            <a:off x="1343243" y="272547"/>
            <a:ext cx="6613087" cy="42613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virtualization</a:t>
            </a:r>
            <a:endParaRPr lang="en-IN" dirty="0"/>
          </a:p>
        </p:txBody>
      </p:sp>
      <p:sp>
        <p:nvSpPr>
          <p:cNvPr id="3" name="Content Placeholder 2"/>
          <p:cNvSpPr>
            <a:spLocks noGrp="1"/>
          </p:cNvSpPr>
          <p:nvPr>
            <p:ph idx="1"/>
          </p:nvPr>
        </p:nvSpPr>
        <p:spPr/>
        <p:txBody>
          <a:bodyPr>
            <a:normAutofit fontScale="62500" lnSpcReduction="20000"/>
          </a:bodyPr>
          <a:lstStyle/>
          <a:p>
            <a:pPr fontAlgn="base"/>
            <a:r>
              <a:rPr lang="en-IN" dirty="0" smtClean="0"/>
              <a:t>In </a:t>
            </a:r>
            <a:r>
              <a:rPr lang="en-IN" dirty="0"/>
              <a:t>this scenario, data is completely abstracted from the underlying hardware by the virtualization layer. In this technique guest, OS is unaware that it is a guest and hypervisor translate all OS calls on-the-fly. It provides flexibility and no hardware assistance or modification is required.</a:t>
            </a:r>
          </a:p>
          <a:p>
            <a:pPr fontAlgn="base"/>
            <a:r>
              <a:rPr lang="en-IN" dirty="0"/>
              <a:t>The advantages of full virtualization are that the emulation layer isolates VMs from the host OS and from each other. It also controls individual VM access to system resources, preventing an unstable VM from impacting system performance.</a:t>
            </a:r>
          </a:p>
          <a:p>
            <a:pPr fontAlgn="base"/>
            <a:r>
              <a:rPr lang="en-IN" dirty="0"/>
              <a:t>It also provides the total VM portability by emulating a consistent set of system hardware, VMs have the ability to transparently move between hosts with dissimilar hardware without any problems. The products support this virtualization are VMware, Microsoft, and KVM.</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 Virtualization</a:t>
            </a:r>
            <a:endParaRPr lang="en-IN" dirty="0"/>
          </a:p>
        </p:txBody>
      </p:sp>
      <p:sp>
        <p:nvSpPr>
          <p:cNvPr id="3" name="Content Placeholder 2"/>
          <p:cNvSpPr>
            <a:spLocks noGrp="1"/>
          </p:cNvSpPr>
          <p:nvPr>
            <p:ph idx="1"/>
          </p:nvPr>
        </p:nvSpPr>
        <p:spPr/>
        <p:txBody>
          <a:bodyPr>
            <a:normAutofit fontScale="70000" lnSpcReduction="20000"/>
          </a:bodyPr>
          <a:lstStyle/>
          <a:p>
            <a:pPr fontAlgn="base"/>
            <a:r>
              <a:rPr lang="en-IN" dirty="0"/>
              <a:t>It is an enhancement of virtualization technology in which a guest OS is recompiled prior to installation inside a virtual machine. In </a:t>
            </a:r>
            <a:r>
              <a:rPr lang="en-IN" dirty="0" err="1"/>
              <a:t>para</a:t>
            </a:r>
            <a:r>
              <a:rPr lang="en-IN" dirty="0"/>
              <a:t>-virtualization, the guest OS is modified to enable communication with the hypervisor to improve performance and efficiency.</a:t>
            </a:r>
          </a:p>
          <a:p>
            <a:pPr fontAlgn="base"/>
            <a:r>
              <a:rPr lang="en-IN" dirty="0"/>
              <a:t>Its advantages are that the guest system comes closer to native performance than a fully virtualized guest and also it does nor require the latest virtualization CPU support. It also allows for an interface to the virtual machine that can differ somewhat from that of the underlying hardware.</a:t>
            </a:r>
          </a:p>
          <a:p>
            <a:pPr fontAlgn="base"/>
            <a:r>
              <a:rPr lang="en-IN" dirty="0"/>
              <a:t>VMware and </a:t>
            </a:r>
            <a:r>
              <a:rPr lang="en-IN" dirty="0" err="1"/>
              <a:t>Xen</a:t>
            </a:r>
            <a:r>
              <a:rPr lang="en-IN" dirty="0"/>
              <a:t> are supported by this type of virtualization</a:t>
            </a:r>
            <a:r>
              <a:rPr lang="en-IN" dirty="0" smtClean="0"/>
              <a: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Hardware-assisted Virtualization</a:t>
            </a:r>
            <a:endParaRPr lang="en-IN" dirty="0"/>
          </a:p>
        </p:txBody>
      </p:sp>
      <p:sp>
        <p:nvSpPr>
          <p:cNvPr id="3" name="Content Placeholder 2"/>
          <p:cNvSpPr>
            <a:spLocks noGrp="1"/>
          </p:cNvSpPr>
          <p:nvPr>
            <p:ph idx="1"/>
          </p:nvPr>
        </p:nvSpPr>
        <p:spPr>
          <a:xfrm>
            <a:off x="457200" y="1200151"/>
            <a:ext cx="7709338" cy="3394472"/>
          </a:xfrm>
        </p:spPr>
        <p:txBody>
          <a:bodyPr>
            <a:normAutofit fontScale="55000" lnSpcReduction="20000"/>
          </a:bodyPr>
          <a:lstStyle/>
          <a:p>
            <a:pPr fontAlgn="base"/>
            <a:r>
              <a:rPr lang="en-IN" dirty="0"/>
              <a:t>In enables full virtualization with help of utilizing of a computer’s physical components to support the software that creates and manages virtual machines. In this technique of virtualization unmodified guest is OS and no API are made. The sensitive calls are trapped by the hypervisor and in 2006 it was added to x86 processors (Intel VT-x or AMD-V).</a:t>
            </a:r>
          </a:p>
          <a:p>
            <a:pPr fontAlgn="base"/>
            <a:r>
              <a:rPr lang="en-IN" dirty="0"/>
              <a:t>The products supporting hardware-assisted virtualization are VMware, </a:t>
            </a:r>
            <a:r>
              <a:rPr lang="en-IN" dirty="0" err="1"/>
              <a:t>Xen</a:t>
            </a:r>
            <a:r>
              <a:rPr lang="en-IN" dirty="0"/>
              <a:t>, Microsoft, and Parallels.</a:t>
            </a:r>
          </a:p>
          <a:p>
            <a:pPr fontAlgn="base"/>
            <a:r>
              <a:rPr lang="en-IN" dirty="0"/>
              <a:t>There is additionally a mix of </a:t>
            </a:r>
            <a:r>
              <a:rPr lang="en-IN" dirty="0" err="1"/>
              <a:t>para</a:t>
            </a:r>
            <a:r>
              <a:rPr lang="en-IN" dirty="0"/>
              <a:t>-virtualization and full virtualization called </a:t>
            </a:r>
            <a:r>
              <a:rPr lang="en-IN" b="1" dirty="0"/>
              <a:t>Hybrid Virtualization</a:t>
            </a:r>
            <a:r>
              <a:rPr lang="en-IN" dirty="0"/>
              <a:t> where parts of the visitor working on </a:t>
            </a:r>
            <a:r>
              <a:rPr lang="en-IN" dirty="0" err="1"/>
              <a:t>paravirtualization</a:t>
            </a:r>
            <a:r>
              <a:rPr lang="en-IN" dirty="0"/>
              <a:t> for certain hardware drivers, and the host utilizes full virtualization for different highlights. This frequently delivers prevalent execution on the visitor without the requirement for the visitor to be totally par- virtualized</a:t>
            </a:r>
            <a:r>
              <a:rPr lang="en-IN" dirty="0" smtClean="0"/>
              <a: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Lets think like this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Have you ever wished you could clone yourself?</a:t>
            </a:r>
          </a:p>
          <a:p>
            <a:r>
              <a:rPr lang="en-IN" dirty="0" smtClean="0"/>
              <a:t>If you could, would you be more efficient?  Would you do more?</a:t>
            </a:r>
          </a:p>
          <a:p>
            <a:r>
              <a:rPr lang="en-IN" dirty="0" smtClean="0"/>
              <a:t>Virtualization enables computers to be more efficient in a similar fashion</a:t>
            </a:r>
          </a:p>
          <a:p>
            <a:r>
              <a:rPr lang="en-IN" dirty="0" smtClean="0"/>
              <a:t>Computers that use virtualization optimize the available compute resources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IN" dirty="0"/>
          </a:p>
        </p:txBody>
      </p:sp>
      <p:graphicFrame>
        <p:nvGraphicFramePr>
          <p:cNvPr id="4" name="Content Placeholder 3"/>
          <p:cNvGraphicFramePr>
            <a:graphicFrameLocks noGrp="1"/>
          </p:cNvGraphicFramePr>
          <p:nvPr>
            <p:ph idx="1"/>
          </p:nvPr>
        </p:nvGraphicFramePr>
        <p:xfrm>
          <a:off x="672662" y="1007022"/>
          <a:ext cx="7641018" cy="4136478"/>
        </p:xfrm>
        <a:graphic>
          <a:graphicData uri="http://schemas.openxmlformats.org/drawingml/2006/table">
            <a:tbl>
              <a:tblPr>
                <a:tableStyleId>{8A107856-5554-42FB-B03E-39F5DBC370BA}</a:tableStyleId>
              </a:tblPr>
              <a:tblGrid>
                <a:gridCol w="1903284"/>
                <a:gridCol w="1912578"/>
                <a:gridCol w="1838702"/>
                <a:gridCol w="1986454"/>
              </a:tblGrid>
              <a:tr h="581177">
                <a:tc>
                  <a:txBody>
                    <a:bodyPr/>
                    <a:lstStyle/>
                    <a:p>
                      <a:pPr algn="l" fontAlgn="ctr"/>
                      <a:r>
                        <a:rPr lang="en-IN" sz="1400" b="1" dirty="0"/>
                        <a:t>PARAMETER</a:t>
                      </a:r>
                      <a:endParaRPr lang="en-IN" sz="1400" b="1" dirty="0">
                        <a:latin typeface="inherit"/>
                      </a:endParaRPr>
                    </a:p>
                  </a:txBody>
                  <a:tcPr marL="29059" marR="29059" marT="29059" marB="29059" anchor="ctr"/>
                </a:tc>
                <a:tc>
                  <a:txBody>
                    <a:bodyPr/>
                    <a:lstStyle/>
                    <a:p>
                      <a:pPr algn="l" fontAlgn="ctr"/>
                      <a:r>
                        <a:rPr lang="en-IN" sz="1400" b="1" dirty="0"/>
                        <a:t>FULL </a:t>
                      </a:r>
                      <a:r>
                        <a:rPr lang="en-IN" sz="1400" b="1" dirty="0" smtClean="0"/>
                        <a:t>VIRTUALIZATION</a:t>
                      </a:r>
                      <a:endParaRPr lang="en-IN" sz="1400" b="1" dirty="0">
                        <a:latin typeface="inherit"/>
                      </a:endParaRPr>
                    </a:p>
                  </a:txBody>
                  <a:tcPr marL="29059" marR="29059" marT="29059" marB="29059" anchor="ctr"/>
                </a:tc>
                <a:tc>
                  <a:txBody>
                    <a:bodyPr/>
                    <a:lstStyle/>
                    <a:p>
                      <a:pPr algn="l" fontAlgn="ctr"/>
                      <a:r>
                        <a:rPr lang="en-IN" sz="1400" b="1" dirty="0"/>
                        <a:t>PARA </a:t>
                      </a:r>
                      <a:r>
                        <a:rPr lang="en-IN" sz="1400" b="1" dirty="0" smtClean="0"/>
                        <a:t>VIRTUALIZATION</a:t>
                      </a:r>
                      <a:endParaRPr lang="en-IN" sz="1400" b="1" dirty="0">
                        <a:latin typeface="inherit"/>
                      </a:endParaRPr>
                    </a:p>
                  </a:txBody>
                  <a:tcPr marL="29059" marR="29059" marT="29059" marB="29059" anchor="ctr"/>
                </a:tc>
                <a:tc>
                  <a:txBody>
                    <a:bodyPr/>
                    <a:lstStyle/>
                    <a:p>
                      <a:pPr algn="l" fontAlgn="ctr"/>
                      <a:r>
                        <a:rPr lang="en-IN" sz="1400" b="1" dirty="0"/>
                        <a:t>HARDWARE ASSISTED </a:t>
                      </a:r>
                      <a:r>
                        <a:rPr lang="en-IN" sz="1400" b="1" dirty="0" smtClean="0"/>
                        <a:t>VIRTUALIZATION</a:t>
                      </a:r>
                      <a:endParaRPr lang="en-IN" sz="1400" b="1" dirty="0">
                        <a:latin typeface="inherit"/>
                      </a:endParaRPr>
                    </a:p>
                  </a:txBody>
                  <a:tcPr marL="29059" marR="29059" marT="29059" marB="29059" anchor="ctr"/>
                </a:tc>
              </a:tr>
              <a:tr h="267342">
                <a:tc>
                  <a:txBody>
                    <a:bodyPr/>
                    <a:lstStyle/>
                    <a:p>
                      <a:pPr algn="l" fontAlgn="t"/>
                      <a:r>
                        <a:rPr lang="en-IN" sz="1600" b="1" dirty="0" smtClean="0"/>
                        <a:t>Generation</a:t>
                      </a:r>
                      <a:endParaRPr lang="en-IN" sz="1600" b="1" dirty="0"/>
                    </a:p>
                  </a:txBody>
                  <a:tcPr marL="29059" marR="29059" marT="29059" marB="29059" anchor="ctr"/>
                </a:tc>
                <a:tc>
                  <a:txBody>
                    <a:bodyPr/>
                    <a:lstStyle/>
                    <a:p>
                      <a:pPr algn="l" fontAlgn="t"/>
                      <a:r>
                        <a:rPr lang="en-IN" sz="1600" dirty="0" smtClean="0"/>
                        <a:t>1st</a:t>
                      </a:r>
                      <a:endParaRPr lang="en-IN" sz="1600" dirty="0"/>
                    </a:p>
                  </a:txBody>
                  <a:tcPr marL="29059" marR="29059" marT="29059" marB="29059" anchor="ctr"/>
                </a:tc>
                <a:tc>
                  <a:txBody>
                    <a:bodyPr/>
                    <a:lstStyle/>
                    <a:p>
                      <a:pPr algn="l" fontAlgn="t"/>
                      <a:r>
                        <a:rPr lang="en-IN" sz="1600" dirty="0" smtClean="0"/>
                        <a:t>2nd</a:t>
                      </a:r>
                      <a:endParaRPr lang="en-IN" sz="1600" dirty="0"/>
                    </a:p>
                  </a:txBody>
                  <a:tcPr marL="29059" marR="29059" marT="29059" marB="29059" anchor="ctr"/>
                </a:tc>
                <a:tc>
                  <a:txBody>
                    <a:bodyPr/>
                    <a:lstStyle/>
                    <a:p>
                      <a:pPr algn="l" fontAlgn="t"/>
                      <a:r>
                        <a:rPr lang="en-IN" sz="1600" dirty="0" smtClean="0"/>
                        <a:t>3rd</a:t>
                      </a:r>
                      <a:endParaRPr lang="en-IN" sz="1600" dirty="0"/>
                    </a:p>
                  </a:txBody>
                  <a:tcPr marL="29059" marR="29059" marT="29059" marB="29059" anchor="ctr"/>
                </a:tc>
              </a:tr>
              <a:tr h="371953">
                <a:tc>
                  <a:txBody>
                    <a:bodyPr/>
                    <a:lstStyle/>
                    <a:p>
                      <a:pPr algn="l" fontAlgn="t"/>
                      <a:r>
                        <a:rPr lang="en-IN" sz="1600" b="1" dirty="0" smtClean="0"/>
                        <a:t>Performance</a:t>
                      </a:r>
                      <a:endParaRPr lang="en-IN" sz="1600" b="1" dirty="0"/>
                    </a:p>
                  </a:txBody>
                  <a:tcPr marL="29059" marR="29059" marT="29059" marB="29059" anchor="ctr"/>
                </a:tc>
                <a:tc>
                  <a:txBody>
                    <a:bodyPr/>
                    <a:lstStyle/>
                    <a:p>
                      <a:pPr algn="l" fontAlgn="t"/>
                      <a:r>
                        <a:rPr lang="en-IN" sz="1600" dirty="0" smtClean="0"/>
                        <a:t>Good</a:t>
                      </a:r>
                      <a:endParaRPr lang="en-IN" sz="1600" dirty="0"/>
                    </a:p>
                  </a:txBody>
                  <a:tcPr marL="29059" marR="29059" marT="29059" marB="29059" anchor="ctr"/>
                </a:tc>
                <a:tc>
                  <a:txBody>
                    <a:bodyPr/>
                    <a:lstStyle/>
                    <a:p>
                      <a:pPr algn="l" fontAlgn="t"/>
                      <a:r>
                        <a:rPr lang="en-IN" sz="1600" dirty="0"/>
                        <a:t>Better in certain </a:t>
                      </a:r>
                      <a:r>
                        <a:rPr lang="en-IN" sz="1600" dirty="0" smtClean="0"/>
                        <a:t>cases</a:t>
                      </a:r>
                      <a:endParaRPr lang="en-IN" sz="1600" dirty="0"/>
                    </a:p>
                  </a:txBody>
                  <a:tcPr marL="29059" marR="29059" marT="29059" marB="29059" anchor="ctr"/>
                </a:tc>
                <a:tc>
                  <a:txBody>
                    <a:bodyPr/>
                    <a:lstStyle/>
                    <a:p>
                      <a:pPr algn="l" fontAlgn="t"/>
                      <a:r>
                        <a:rPr lang="en-IN" sz="1600" dirty="0"/>
                        <a:t>Fair</a:t>
                      </a:r>
                    </a:p>
                  </a:txBody>
                  <a:tcPr marL="29059" marR="29059" marT="29059" marB="29059" anchor="ctr"/>
                </a:tc>
              </a:tr>
              <a:tr h="476565">
                <a:tc>
                  <a:txBody>
                    <a:bodyPr/>
                    <a:lstStyle/>
                    <a:p>
                      <a:pPr algn="l" fontAlgn="t"/>
                      <a:r>
                        <a:rPr lang="en-IN" sz="1600" b="1" dirty="0"/>
                        <a:t>Used </a:t>
                      </a:r>
                      <a:r>
                        <a:rPr lang="en-IN" sz="1600" b="1" dirty="0" smtClean="0"/>
                        <a:t>By</a:t>
                      </a:r>
                      <a:endParaRPr lang="en-IN" sz="1600" b="1" dirty="0"/>
                    </a:p>
                  </a:txBody>
                  <a:tcPr marL="29059" marR="29059" marT="29059" marB="29059" anchor="ctr"/>
                </a:tc>
                <a:tc>
                  <a:txBody>
                    <a:bodyPr/>
                    <a:lstStyle/>
                    <a:p>
                      <a:pPr algn="l" fontAlgn="t"/>
                      <a:r>
                        <a:rPr lang="en-IN" sz="1600" dirty="0"/>
                        <a:t>VMware, Microsoft, </a:t>
                      </a:r>
                      <a:r>
                        <a:rPr lang="en-IN" sz="1600" dirty="0" smtClean="0"/>
                        <a:t>KVM</a:t>
                      </a:r>
                      <a:endParaRPr lang="en-IN" sz="1600" dirty="0"/>
                    </a:p>
                  </a:txBody>
                  <a:tcPr marL="29059" marR="29059" marT="29059" marB="29059" anchor="ctr"/>
                </a:tc>
                <a:tc>
                  <a:txBody>
                    <a:bodyPr/>
                    <a:lstStyle/>
                    <a:p>
                      <a:pPr algn="l" fontAlgn="t"/>
                      <a:r>
                        <a:rPr lang="en-IN" sz="1600" dirty="0"/>
                        <a:t>VMware, </a:t>
                      </a:r>
                      <a:r>
                        <a:rPr lang="en-IN" sz="1600" dirty="0" err="1" smtClean="0"/>
                        <a:t>Xen</a:t>
                      </a:r>
                      <a:endParaRPr lang="en-IN" sz="1600" dirty="0"/>
                    </a:p>
                  </a:txBody>
                  <a:tcPr marL="29059" marR="29059" marT="29059" marB="29059" anchor="ctr"/>
                </a:tc>
                <a:tc>
                  <a:txBody>
                    <a:bodyPr/>
                    <a:lstStyle/>
                    <a:p>
                      <a:pPr algn="l" fontAlgn="t"/>
                      <a:r>
                        <a:rPr lang="en-IN" sz="1600" dirty="0"/>
                        <a:t>VMware, </a:t>
                      </a:r>
                      <a:r>
                        <a:rPr lang="en-IN" sz="1600" dirty="0" err="1"/>
                        <a:t>Xen</a:t>
                      </a:r>
                      <a:r>
                        <a:rPr lang="en-IN" sz="1600" dirty="0"/>
                        <a:t>, Microsoft, </a:t>
                      </a:r>
                      <a:r>
                        <a:rPr lang="en-IN" sz="1600" dirty="0" smtClean="0"/>
                        <a:t>Parallels</a:t>
                      </a:r>
                      <a:endParaRPr lang="en-IN" sz="1600" dirty="0"/>
                    </a:p>
                  </a:txBody>
                  <a:tcPr marL="29059" marR="29059" marT="29059" marB="29059" anchor="ctr"/>
                </a:tc>
              </a:tr>
              <a:tr h="371953">
                <a:tc>
                  <a:txBody>
                    <a:bodyPr/>
                    <a:lstStyle/>
                    <a:p>
                      <a:pPr algn="l" fontAlgn="t"/>
                      <a:r>
                        <a:rPr lang="en-IN" sz="1600" b="1" dirty="0"/>
                        <a:t>Guest OS </a:t>
                      </a:r>
                      <a:r>
                        <a:rPr lang="en-IN" sz="1600" b="1" dirty="0" smtClean="0"/>
                        <a:t>modification</a:t>
                      </a:r>
                      <a:endParaRPr lang="en-IN" sz="1600" b="1" dirty="0"/>
                    </a:p>
                  </a:txBody>
                  <a:tcPr marL="29059" marR="29059" marT="29059" marB="29059" anchor="ctr"/>
                </a:tc>
                <a:tc>
                  <a:txBody>
                    <a:bodyPr/>
                    <a:lstStyle/>
                    <a:p>
                      <a:pPr algn="l" fontAlgn="t"/>
                      <a:r>
                        <a:rPr lang="en-IN" sz="1600" dirty="0"/>
                        <a:t>Unmodified</a:t>
                      </a:r>
                    </a:p>
                  </a:txBody>
                  <a:tcPr marL="29059" marR="29059" marT="29059" marB="29059" anchor="ctr"/>
                </a:tc>
                <a:tc>
                  <a:txBody>
                    <a:bodyPr/>
                    <a:lstStyle/>
                    <a:p>
                      <a:pPr algn="l" fontAlgn="t"/>
                      <a:r>
                        <a:rPr lang="en-IN" sz="1600" dirty="0"/>
                        <a:t>Codified to issue </a:t>
                      </a:r>
                      <a:r>
                        <a:rPr lang="en-IN" sz="1600" dirty="0" err="1" smtClean="0"/>
                        <a:t>hypercalls</a:t>
                      </a:r>
                      <a:endParaRPr lang="en-IN" sz="1600" dirty="0"/>
                    </a:p>
                  </a:txBody>
                  <a:tcPr marL="29059" marR="29059" marT="29059" marB="29059" anchor="ctr"/>
                </a:tc>
                <a:tc>
                  <a:txBody>
                    <a:bodyPr/>
                    <a:lstStyle/>
                    <a:p>
                      <a:pPr algn="l" fontAlgn="t"/>
                      <a:r>
                        <a:rPr lang="en-IN" sz="1600" dirty="0"/>
                        <a:t>Unmodified</a:t>
                      </a:r>
                    </a:p>
                  </a:txBody>
                  <a:tcPr marL="29059" marR="29059" marT="29059" marB="29059" anchor="ctr"/>
                </a:tc>
              </a:tr>
              <a:tr h="476565">
                <a:tc>
                  <a:txBody>
                    <a:bodyPr/>
                    <a:lstStyle/>
                    <a:p>
                      <a:pPr algn="l" fontAlgn="t"/>
                      <a:r>
                        <a:rPr lang="en-IN" sz="1600" b="1" dirty="0"/>
                        <a:t>Guest OS hypervisor independent</a:t>
                      </a:r>
                      <a:r>
                        <a:rPr lang="en-IN" sz="1600" b="1" dirty="0" smtClean="0"/>
                        <a:t>?</a:t>
                      </a:r>
                      <a:endParaRPr lang="en-IN" sz="1600" b="1" dirty="0"/>
                    </a:p>
                  </a:txBody>
                  <a:tcPr marL="29059" marR="29059" marT="29059" marB="29059" anchor="ctr"/>
                </a:tc>
                <a:tc>
                  <a:txBody>
                    <a:bodyPr/>
                    <a:lstStyle/>
                    <a:p>
                      <a:pPr algn="l" fontAlgn="t"/>
                      <a:r>
                        <a:rPr lang="en-IN" sz="1600" dirty="0"/>
                        <a:t>Yes</a:t>
                      </a:r>
                    </a:p>
                  </a:txBody>
                  <a:tcPr marL="29059" marR="29059" marT="29059" marB="29059" anchor="ctr"/>
                </a:tc>
                <a:tc>
                  <a:txBody>
                    <a:bodyPr/>
                    <a:lstStyle/>
                    <a:p>
                      <a:pPr algn="l" fontAlgn="t"/>
                      <a:r>
                        <a:rPr lang="en-IN" sz="1600" dirty="0" err="1"/>
                        <a:t>XenLinux</a:t>
                      </a:r>
                      <a:r>
                        <a:rPr lang="en-IN" sz="1600" dirty="0"/>
                        <a:t> runs only on </a:t>
                      </a:r>
                      <a:r>
                        <a:rPr lang="en-IN" sz="1600" dirty="0" smtClean="0"/>
                        <a:t>Hypervisor</a:t>
                      </a:r>
                      <a:endParaRPr lang="en-IN" sz="1600" dirty="0"/>
                    </a:p>
                  </a:txBody>
                  <a:tcPr marL="29059" marR="29059" marT="29059" marB="29059" anchor="ctr"/>
                </a:tc>
                <a:tc>
                  <a:txBody>
                    <a:bodyPr/>
                    <a:lstStyle/>
                    <a:p>
                      <a:pPr algn="l" fontAlgn="t"/>
                      <a:r>
                        <a:rPr lang="en-IN" sz="1600" dirty="0"/>
                        <a:t>Yes</a:t>
                      </a:r>
                    </a:p>
                  </a:txBody>
                  <a:tcPr marL="29059" marR="29059" marT="29059" marB="29059" anchor="ctr"/>
                </a:tc>
              </a:tr>
              <a:tr h="581177">
                <a:tc>
                  <a:txBody>
                    <a:bodyPr/>
                    <a:lstStyle/>
                    <a:p>
                      <a:pPr algn="l" fontAlgn="t"/>
                      <a:r>
                        <a:rPr lang="en-IN" sz="1600" b="1" dirty="0" smtClean="0"/>
                        <a:t>Technique</a:t>
                      </a:r>
                      <a:endParaRPr lang="en-IN" sz="1600" b="1" dirty="0"/>
                    </a:p>
                  </a:txBody>
                  <a:tcPr marL="29059" marR="29059" marT="29059" marB="29059" anchor="ctr"/>
                </a:tc>
                <a:tc>
                  <a:txBody>
                    <a:bodyPr/>
                    <a:lstStyle/>
                    <a:p>
                      <a:pPr algn="l" fontAlgn="t"/>
                      <a:r>
                        <a:rPr lang="en-IN" sz="1600" dirty="0"/>
                        <a:t>Direct </a:t>
                      </a:r>
                      <a:r>
                        <a:rPr lang="en-IN" sz="1600" dirty="0" smtClean="0"/>
                        <a:t>execution</a:t>
                      </a:r>
                      <a:endParaRPr lang="en-IN" sz="1600" dirty="0"/>
                    </a:p>
                  </a:txBody>
                  <a:tcPr marL="29059" marR="29059" marT="29059" marB="29059" anchor="ctr"/>
                </a:tc>
                <a:tc>
                  <a:txBody>
                    <a:bodyPr/>
                    <a:lstStyle/>
                    <a:p>
                      <a:pPr algn="l" fontAlgn="t"/>
                      <a:r>
                        <a:rPr lang="en-IN" sz="1600" dirty="0" err="1" smtClean="0"/>
                        <a:t>Hypercalls</a:t>
                      </a:r>
                      <a:endParaRPr lang="en-IN" sz="1600" dirty="0"/>
                    </a:p>
                  </a:txBody>
                  <a:tcPr marL="29059" marR="29059" marT="29059" marB="29059" anchor="ctr"/>
                </a:tc>
                <a:tc>
                  <a:txBody>
                    <a:bodyPr/>
                    <a:lstStyle/>
                    <a:p>
                      <a:pPr algn="l" fontAlgn="t"/>
                      <a:r>
                        <a:rPr lang="en-IN" sz="1600" dirty="0"/>
                        <a:t>Exit to root mode on privileged </a:t>
                      </a:r>
                      <a:r>
                        <a:rPr lang="en-IN" sz="1600" dirty="0" smtClean="0"/>
                        <a:t>instruction</a:t>
                      </a:r>
                      <a:endParaRPr lang="en-IN" sz="1600" dirty="0"/>
                    </a:p>
                  </a:txBody>
                  <a:tcPr marL="29059" marR="29059" marT="29059" marB="29059" anchor="ctr"/>
                </a:tc>
              </a:tr>
              <a:tr h="267342">
                <a:tc>
                  <a:txBody>
                    <a:bodyPr/>
                    <a:lstStyle/>
                    <a:p>
                      <a:pPr algn="l" fontAlgn="t"/>
                      <a:r>
                        <a:rPr lang="en-IN" sz="1600" b="1" dirty="0"/>
                        <a:t>Compatibility</a:t>
                      </a:r>
                      <a:br>
                        <a:rPr lang="en-IN" sz="1600" b="1" dirty="0"/>
                      </a:br>
                      <a:endParaRPr lang="en-IN" sz="1600" b="1" dirty="0"/>
                    </a:p>
                  </a:txBody>
                  <a:tcPr marL="29059" marR="29059" marT="29059" marB="29059" anchor="ctr"/>
                </a:tc>
                <a:tc>
                  <a:txBody>
                    <a:bodyPr/>
                    <a:lstStyle/>
                    <a:p>
                      <a:pPr algn="l" fontAlgn="t"/>
                      <a:r>
                        <a:rPr lang="en-IN" sz="1600"/>
                        <a:t>Excellent</a:t>
                      </a:r>
                      <a:br>
                        <a:rPr lang="en-IN" sz="1600"/>
                      </a:br>
                      <a:endParaRPr lang="en-IN" sz="1600"/>
                    </a:p>
                  </a:txBody>
                  <a:tcPr marL="29059" marR="29059" marT="29059" marB="29059" anchor="ctr"/>
                </a:tc>
                <a:tc>
                  <a:txBody>
                    <a:bodyPr/>
                    <a:lstStyle/>
                    <a:p>
                      <a:pPr algn="l" fontAlgn="t"/>
                      <a:r>
                        <a:rPr lang="en-IN" sz="1600" dirty="0"/>
                        <a:t>Poor</a:t>
                      </a:r>
                    </a:p>
                  </a:txBody>
                  <a:tcPr marL="29059" marR="29059" marT="29059" marB="29059" anchor="ctr"/>
                </a:tc>
                <a:tc>
                  <a:txBody>
                    <a:bodyPr/>
                    <a:lstStyle/>
                    <a:p>
                      <a:pPr algn="l" fontAlgn="t"/>
                      <a:r>
                        <a:rPr lang="en-IN" sz="1600" dirty="0"/>
                        <a:t>Excellent</a:t>
                      </a:r>
                    </a:p>
                  </a:txBody>
                  <a:tcPr marL="29059" marR="29059" marT="29059" marB="29059"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Virtualization</a:t>
            </a:r>
            <a:endParaRPr lang="en-IN" dirty="0"/>
          </a:p>
        </p:txBody>
      </p:sp>
      <p:sp>
        <p:nvSpPr>
          <p:cNvPr id="3" name="Content Placeholder 2"/>
          <p:cNvSpPr>
            <a:spLocks noGrp="1"/>
          </p:cNvSpPr>
          <p:nvPr>
            <p:ph idx="1"/>
          </p:nvPr>
        </p:nvSpPr>
        <p:spPr>
          <a:xfrm>
            <a:off x="1481959" y="1200151"/>
            <a:ext cx="6821214" cy="3394472"/>
          </a:xfrm>
        </p:spPr>
        <p:txBody>
          <a:bodyPr>
            <a:normAutofit/>
          </a:bodyPr>
          <a:lstStyle/>
          <a:p>
            <a:r>
              <a:rPr lang="en-US" dirty="0" smtClean="0"/>
              <a:t>Apart from hardware virtualization, other types of virtualization include:</a:t>
            </a:r>
          </a:p>
          <a:p>
            <a:pPr lvl="4"/>
            <a:r>
              <a:rPr lang="en-IN" dirty="0">
                <a:hlinkClick r:id="rId2"/>
              </a:rPr>
              <a:t>Application Virtualization</a:t>
            </a:r>
            <a:endParaRPr lang="en-IN" dirty="0"/>
          </a:p>
          <a:p>
            <a:pPr lvl="4"/>
            <a:r>
              <a:rPr lang="en-IN" dirty="0">
                <a:hlinkClick r:id="rId2"/>
              </a:rPr>
              <a:t>Data Virtualization</a:t>
            </a:r>
            <a:endParaRPr lang="en-IN" dirty="0"/>
          </a:p>
          <a:p>
            <a:pPr lvl="4"/>
            <a:r>
              <a:rPr lang="en-IN" dirty="0">
                <a:hlinkClick r:id="rId2"/>
              </a:rPr>
              <a:t>Desktop Virtualization</a:t>
            </a:r>
            <a:endParaRPr lang="en-IN" dirty="0"/>
          </a:p>
          <a:p>
            <a:pPr lvl="4"/>
            <a:r>
              <a:rPr lang="en-IN" dirty="0">
                <a:hlinkClick r:id="rId2"/>
              </a:rPr>
              <a:t>Network Virtualization</a:t>
            </a:r>
            <a:endParaRPr lang="en-IN" dirty="0"/>
          </a:p>
          <a:p>
            <a:pPr lvl="4"/>
            <a:r>
              <a:rPr lang="en-IN" dirty="0">
                <a:hlinkClick r:id="rId2"/>
              </a:rPr>
              <a:t>Server Virtualization</a:t>
            </a:r>
            <a:endParaRPr lang="en-IN" dirty="0"/>
          </a:p>
          <a:p>
            <a:pPr lvl="4"/>
            <a:r>
              <a:rPr lang="en-IN" dirty="0">
                <a:hlinkClick r:id="rId2"/>
              </a:rPr>
              <a:t>Storage Virtualization</a:t>
            </a:r>
            <a:endParaRPr lang="en-IN" dirty="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virtualization</a:t>
            </a:r>
            <a:endParaRPr lang="en-IN" dirty="0"/>
          </a:p>
        </p:txBody>
      </p:sp>
      <p:sp>
        <p:nvSpPr>
          <p:cNvPr id="3" name="Content Placeholder 2"/>
          <p:cNvSpPr>
            <a:spLocks noGrp="1"/>
          </p:cNvSpPr>
          <p:nvPr>
            <p:ph idx="1"/>
          </p:nvPr>
        </p:nvSpPr>
        <p:spPr>
          <a:xfrm>
            <a:off x="4277710" y="1200151"/>
            <a:ext cx="3972911" cy="3394472"/>
          </a:xfrm>
        </p:spPr>
        <p:txBody>
          <a:bodyPr>
            <a:noAutofit/>
          </a:bodyPr>
          <a:lstStyle/>
          <a:p>
            <a:r>
              <a:rPr lang="en-IN" sz="1800" dirty="0"/>
              <a:t>The process of installing an application on a central server (single computer system) that can virtually be operated on multiple systems is known as application virtualization. For end users, the virtualized application works exactly like a native application installed on a physical machine. With application virtualization, it’s easier for organizations to update, maintain, and fix applications centrally. </a:t>
            </a:r>
            <a:r>
              <a:rPr lang="en-IN" sz="1800" dirty="0" err="1"/>
              <a:t>Admins</a:t>
            </a:r>
            <a:r>
              <a:rPr lang="en-IN" sz="1800" dirty="0"/>
              <a:t> can control and modify access permissions to the application without logging in to the user’s desktop. </a:t>
            </a:r>
          </a:p>
        </p:txBody>
      </p:sp>
      <p:pic>
        <p:nvPicPr>
          <p:cNvPr id="28674" name="Picture 2" descr="About Application Virtualization"/>
          <p:cNvPicPr>
            <a:picLocks noChangeAspect="1" noChangeArrowheads="1"/>
          </p:cNvPicPr>
          <p:nvPr/>
        </p:nvPicPr>
        <p:blipFill>
          <a:blip r:embed="rId2" cstate="print"/>
          <a:srcRect/>
          <a:stretch>
            <a:fillRect/>
          </a:stretch>
        </p:blipFill>
        <p:spPr bwMode="auto">
          <a:xfrm>
            <a:off x="481395" y="1267756"/>
            <a:ext cx="3854450" cy="327342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702" y="220717"/>
            <a:ext cx="7683063" cy="4373906"/>
          </a:xfrm>
        </p:spPr>
        <p:txBody>
          <a:bodyPr>
            <a:noAutofit/>
          </a:bodyPr>
          <a:lstStyle/>
          <a:p>
            <a:r>
              <a:rPr lang="en-IN" sz="1800" dirty="0" err="1"/>
              <a:t>Virtualizing</a:t>
            </a:r>
            <a:r>
              <a:rPr lang="en-IN" sz="1800" dirty="0"/>
              <a:t> an app allows for seamless use for the end-user, making it possible for the employee to work remotely with the same key programs installed in the </a:t>
            </a:r>
            <a:r>
              <a:rPr lang="en-IN" sz="1800" dirty="0" smtClean="0"/>
              <a:t>office. When </a:t>
            </a:r>
            <a:r>
              <a:rPr lang="en-IN" sz="1800" dirty="0"/>
              <a:t>virtualized, apps work in what is called a sandbox, an environment that runs separately from the operating system. While operating in this sandbox, any changes will appear to run in the operating system, though the app is pulling operating power from the sandbox.</a:t>
            </a:r>
          </a:p>
          <a:p>
            <a:r>
              <a:rPr lang="en-IN" sz="1800" dirty="0"/>
              <a:t>There are two distinct kinds of application virtualization:</a:t>
            </a:r>
          </a:p>
          <a:p>
            <a:pPr lvl="1"/>
            <a:r>
              <a:rPr lang="en-IN" sz="1800" b="1" dirty="0" smtClean="0"/>
              <a:t>Remote</a:t>
            </a:r>
            <a:r>
              <a:rPr lang="en-IN" sz="1800" dirty="0"/>
              <a:t> applications run on a server that mimics the user desktop and can be accessed by authorized users regardless of their location.</a:t>
            </a:r>
          </a:p>
          <a:p>
            <a:pPr lvl="1"/>
            <a:r>
              <a:rPr lang="en-IN" sz="1800" b="1" dirty="0"/>
              <a:t>Streaming</a:t>
            </a:r>
            <a:r>
              <a:rPr lang="en-IN" sz="1800" dirty="0"/>
              <a:t> apps run just one instance on the server and provide local access to the app.</a:t>
            </a:r>
          </a:p>
          <a:p>
            <a:r>
              <a:rPr lang="en-IN" sz="1800" dirty="0"/>
              <a:t>Remote app streaming is the more popular approach, thanks to the extended reach it grants.</a:t>
            </a:r>
          </a:p>
          <a:p>
            <a:r>
              <a:rPr lang="en-IN" sz="1800" dirty="0"/>
              <a:t>With just one instance of the app to manage and fix, an organization’s IT professionals can save time and effort through app virtualization compared to installing the app on each user’s computer.</a:t>
            </a:r>
          </a:p>
          <a:p>
            <a:endParaRPr lang="en-IN"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smtClean="0"/>
              <a:t>Virtualization</a:t>
            </a:r>
            <a:endParaRPr lang="en-IN" dirty="0"/>
          </a:p>
        </p:txBody>
      </p:sp>
      <p:sp>
        <p:nvSpPr>
          <p:cNvPr id="3" name="Content Placeholder 2"/>
          <p:cNvSpPr>
            <a:spLocks noGrp="1"/>
          </p:cNvSpPr>
          <p:nvPr>
            <p:ph idx="1"/>
          </p:nvPr>
        </p:nvSpPr>
        <p:spPr>
          <a:xfrm>
            <a:off x="4897820" y="1084537"/>
            <a:ext cx="3531477" cy="3394472"/>
          </a:xfrm>
        </p:spPr>
        <p:txBody>
          <a:bodyPr>
            <a:noAutofit/>
          </a:bodyPr>
          <a:lstStyle/>
          <a:p>
            <a:r>
              <a:rPr lang="en-IN" sz="1600" smtClean="0"/>
              <a:t>Data virtualization is a data management approach. It retrieves, segregates, manipulates, and delivers data without any data specifications.</a:t>
            </a:r>
          </a:p>
          <a:p>
            <a:r>
              <a:rPr lang="en-IN" sz="1600" smtClean="0"/>
              <a:t>Any technical details of the data like its exact location and formatting information are not needed to access it. It allows the application to get a singular view of the overall data with real-time access.</a:t>
            </a:r>
          </a:p>
          <a:p>
            <a:r>
              <a:rPr lang="en-IN" sz="1600" smtClean="0"/>
              <a:t>Data virtualization software helps with data warehouse management and eliminates latency. It also provides users with on-demand integration, quick analysis, and real-time search and reports capabilities.</a:t>
            </a:r>
            <a:endParaRPr lang="en-IN" sz="1600" dirty="0"/>
          </a:p>
        </p:txBody>
      </p:sp>
      <p:pic>
        <p:nvPicPr>
          <p:cNvPr id="31746" name="Picture 2" descr="What is Data Virtualization? | Datamation"/>
          <p:cNvPicPr>
            <a:picLocks noChangeAspect="1" noChangeArrowheads="1"/>
          </p:cNvPicPr>
          <p:nvPr/>
        </p:nvPicPr>
        <p:blipFill>
          <a:blip r:embed="rId2" cstate="print"/>
          <a:srcRect/>
          <a:stretch>
            <a:fillRect/>
          </a:stretch>
        </p:blipFill>
        <p:spPr bwMode="auto">
          <a:xfrm>
            <a:off x="344761" y="1363881"/>
            <a:ext cx="4592547" cy="309250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Desktop virtualization</a:t>
            </a:r>
            <a:endParaRPr lang="en-IN" dirty="0"/>
          </a:p>
        </p:txBody>
      </p:sp>
      <p:sp>
        <p:nvSpPr>
          <p:cNvPr id="3" name="Content Placeholder 2"/>
          <p:cNvSpPr>
            <a:spLocks noGrp="1"/>
          </p:cNvSpPr>
          <p:nvPr>
            <p:ph idx="1"/>
          </p:nvPr>
        </p:nvSpPr>
        <p:spPr>
          <a:xfrm>
            <a:off x="3573517" y="989944"/>
            <a:ext cx="5092262" cy="3394472"/>
          </a:xfrm>
        </p:spPr>
        <p:txBody>
          <a:bodyPr>
            <a:noAutofit/>
          </a:bodyPr>
          <a:lstStyle/>
          <a:p>
            <a:r>
              <a:rPr lang="en-IN" sz="1600" dirty="0"/>
              <a:t>Creating a virtual desktop infrastructure, or VDI, makes it possible to work and store files in locations that everyone in your team can easily access no matter where they work.</a:t>
            </a:r>
          </a:p>
          <a:p>
            <a:r>
              <a:rPr lang="en-IN" sz="1600" dirty="0"/>
              <a:t>Desktop virtualization allows people to access multiple applications and operating systems (OS) on a single computer because the applications and OSs are installed on virtual machines that run on a server in the data </a:t>
            </a:r>
            <a:r>
              <a:rPr lang="en-IN" sz="1600" dirty="0" smtClean="0"/>
              <a:t>centre.</a:t>
            </a:r>
            <a:endParaRPr lang="en-IN" sz="1600" dirty="0"/>
          </a:p>
          <a:p>
            <a:r>
              <a:rPr lang="en-IN" sz="1600" b="1" dirty="0"/>
              <a:t>When it comes to desktop virtualization, there are two main methods: local and remote. Local and remote desktop virtualization</a:t>
            </a:r>
            <a:r>
              <a:rPr lang="en-IN" sz="1600" dirty="0"/>
              <a:t> are both possible depending on the business needs. </a:t>
            </a:r>
            <a:endParaRPr lang="en-IN" sz="1600" dirty="0" smtClean="0"/>
          </a:p>
          <a:p>
            <a:r>
              <a:rPr lang="en-IN" sz="1600" dirty="0" smtClean="0"/>
              <a:t>Remote </a:t>
            </a:r>
            <a:r>
              <a:rPr lang="en-IN" sz="1600" dirty="0"/>
              <a:t>desktop virtualization is more robust and popular in the marketplace, with users running operating systems and applications accessed from a server located inside a secure data </a:t>
            </a:r>
            <a:r>
              <a:rPr lang="en-IN" sz="1600" dirty="0" err="1"/>
              <a:t>center</a:t>
            </a:r>
            <a:r>
              <a:rPr lang="en-IN" sz="1600" dirty="0"/>
              <a:t>.</a:t>
            </a:r>
          </a:p>
        </p:txBody>
      </p:sp>
      <p:pic>
        <p:nvPicPr>
          <p:cNvPr id="32770" name="Picture 2" descr="What is Virtualization and Types of Virtualization in Cloud Computing"/>
          <p:cNvPicPr>
            <a:picLocks noChangeAspect="1" noChangeArrowheads="1"/>
          </p:cNvPicPr>
          <p:nvPr/>
        </p:nvPicPr>
        <p:blipFill>
          <a:blip r:embed="rId2" cstate="print"/>
          <a:srcRect l="13362" r="11402"/>
          <a:stretch>
            <a:fillRect/>
          </a:stretch>
        </p:blipFill>
        <p:spPr bwMode="auto">
          <a:xfrm>
            <a:off x="378373" y="1250730"/>
            <a:ext cx="3321269" cy="331140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a:t>
            </a:r>
            <a:endParaRPr lang="en-IN" dirty="0"/>
          </a:p>
        </p:txBody>
      </p:sp>
      <p:pic>
        <p:nvPicPr>
          <p:cNvPr id="34818" name="Picture 2" descr="Network Virtualization in Cloud Computing - GeeksforGeeks"/>
          <p:cNvPicPr>
            <a:picLocks noChangeAspect="1" noChangeArrowheads="1"/>
          </p:cNvPicPr>
          <p:nvPr/>
        </p:nvPicPr>
        <p:blipFill>
          <a:blip r:embed="rId2" cstate="print">
            <a:grayscl/>
          </a:blip>
          <a:srcRect/>
          <a:stretch>
            <a:fillRect/>
          </a:stretch>
        </p:blipFill>
        <p:spPr bwMode="auto">
          <a:xfrm>
            <a:off x="1332734" y="1172014"/>
            <a:ext cx="6194529" cy="350509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0524" y="283779"/>
            <a:ext cx="7646276" cy="4310844"/>
          </a:xfrm>
        </p:spPr>
        <p:txBody>
          <a:bodyPr>
            <a:normAutofit/>
          </a:bodyPr>
          <a:lstStyle/>
          <a:p>
            <a:r>
              <a:rPr lang="en-IN" sz="2000" dirty="0"/>
              <a:t>Network virtualization helps manage and monitor the entire computer network as a single administrative entity. </a:t>
            </a:r>
            <a:r>
              <a:rPr lang="en-IN" sz="2000" dirty="0" err="1"/>
              <a:t>Admins</a:t>
            </a:r>
            <a:r>
              <a:rPr lang="en-IN" sz="2000" dirty="0"/>
              <a:t> can keep a track of various elements of network infrastructure such as routers and switches from a single software-based administrator’s console. Network virtualization helps network optimization for data transfer rates, flexibility, reliability, security, and scalability. It improves the overall network’s productivity and efficiency. It becomes easier for administrators to allocate and distribute resources conveniently and ensure high and stable network performance</a:t>
            </a:r>
            <a:r>
              <a:rPr lang="en-IN" sz="2000" dirty="0" smtClean="0"/>
              <a:t>.</a:t>
            </a:r>
          </a:p>
          <a:p>
            <a:endParaRPr lang="en-IN"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virtualization</a:t>
            </a:r>
            <a:endParaRPr lang="en-IN" dirty="0"/>
          </a:p>
        </p:txBody>
      </p:sp>
      <p:sp>
        <p:nvSpPr>
          <p:cNvPr id="3" name="Content Placeholder 2"/>
          <p:cNvSpPr>
            <a:spLocks noGrp="1"/>
          </p:cNvSpPr>
          <p:nvPr>
            <p:ph idx="1"/>
          </p:nvPr>
        </p:nvSpPr>
        <p:spPr>
          <a:xfrm>
            <a:off x="4088524" y="1200151"/>
            <a:ext cx="4598276" cy="3394472"/>
          </a:xfrm>
        </p:spPr>
        <p:txBody>
          <a:bodyPr>
            <a:normAutofit fontScale="62500" lnSpcReduction="20000"/>
          </a:bodyPr>
          <a:lstStyle/>
          <a:p>
            <a:pPr>
              <a:buNone/>
            </a:pPr>
            <a:r>
              <a:rPr lang="en-IN" dirty="0"/>
              <a:t>Server virtualization is a process of partitioning the resources of a single server into multiple virtual servers. These virtual servers can run as separate machines. Server virtualization allows businesses to run multiple independent OSs (guests or virtual) all with different configurations using a single (host) server. The process also saves the hardware cost involved in keeping a host of physical servers, so businesses can make their server infrastructure more streamlined.</a:t>
            </a:r>
          </a:p>
        </p:txBody>
      </p:sp>
      <p:pic>
        <p:nvPicPr>
          <p:cNvPr id="35842" name="Picture 2" descr="Cloud Computing vs Virtualization | Know Top 10 Useful Comparisons"/>
          <p:cNvPicPr>
            <a:picLocks noChangeAspect="1" noChangeArrowheads="1"/>
          </p:cNvPicPr>
          <p:nvPr/>
        </p:nvPicPr>
        <p:blipFill>
          <a:blip r:embed="rId2" cstate="print">
            <a:grayscl/>
          </a:blip>
          <a:srcRect l="10586" t="16496" r="10147" b="3926"/>
          <a:stretch>
            <a:fillRect/>
          </a:stretch>
        </p:blipFill>
        <p:spPr bwMode="auto">
          <a:xfrm>
            <a:off x="168164" y="1647022"/>
            <a:ext cx="4351284" cy="2340742"/>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virtualization</a:t>
            </a:r>
            <a:endParaRPr lang="en-IN" dirty="0"/>
          </a:p>
        </p:txBody>
      </p:sp>
      <p:sp>
        <p:nvSpPr>
          <p:cNvPr id="3" name="Content Placeholder 2"/>
          <p:cNvSpPr>
            <a:spLocks noGrp="1"/>
          </p:cNvSpPr>
          <p:nvPr>
            <p:ph idx="1"/>
          </p:nvPr>
        </p:nvSpPr>
        <p:spPr>
          <a:xfrm>
            <a:off x="3605048" y="977462"/>
            <a:ext cx="5081752" cy="4166038"/>
          </a:xfrm>
        </p:spPr>
        <p:txBody>
          <a:bodyPr>
            <a:normAutofit fontScale="62500" lnSpcReduction="20000"/>
          </a:bodyPr>
          <a:lstStyle/>
          <a:p>
            <a:r>
              <a:rPr lang="en-IN" dirty="0"/>
              <a:t>Storage virtualization performs resource abstraction in a way that the multiple physical storage arrays are virtualized as a single storage pool with direct and independent access.</a:t>
            </a:r>
          </a:p>
          <a:p>
            <a:r>
              <a:rPr lang="en-IN" dirty="0"/>
              <a:t>The storage virtualization software aggregates and manages storage in various storage arrays and serves it to applications whenever needed.</a:t>
            </a:r>
          </a:p>
          <a:p>
            <a:r>
              <a:rPr lang="en-IN" dirty="0"/>
              <a:t>The centralized virtual storage increases flexibility and availability of resources needed. This data virtualization and centralization is easily manageable from a central console. It allows users to manage and access multiple arrays as a single storage unit</a:t>
            </a:r>
            <a:r>
              <a:rPr lang="en-IN" dirty="0" smtClean="0"/>
              <a:t>.</a:t>
            </a:r>
            <a:endParaRPr lang="en-IN" dirty="0"/>
          </a:p>
        </p:txBody>
      </p:sp>
      <p:pic>
        <p:nvPicPr>
          <p:cNvPr id="37890" name="Picture 2" descr="What is Storage Virtualization? Simple Explanation with Diagram"/>
          <p:cNvPicPr>
            <a:picLocks noChangeAspect="1" noChangeArrowheads="1"/>
          </p:cNvPicPr>
          <p:nvPr/>
        </p:nvPicPr>
        <p:blipFill>
          <a:blip r:embed="rId2" cstate="print">
            <a:grayscl/>
          </a:blip>
          <a:srcRect l="16169" t="7657" b="6747"/>
          <a:stretch>
            <a:fillRect/>
          </a:stretch>
        </p:blipFill>
        <p:spPr bwMode="auto">
          <a:xfrm>
            <a:off x="420414" y="1334813"/>
            <a:ext cx="3215006" cy="32897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ponder on this...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Do you use a </a:t>
            </a:r>
            <a:r>
              <a:rPr lang="en-IN" dirty="0" err="1" smtClean="0"/>
              <a:t>smartphone</a:t>
            </a:r>
            <a:r>
              <a:rPr lang="en-IN" dirty="0" smtClean="0"/>
              <a:t>, laptop or home computer?</a:t>
            </a:r>
          </a:p>
          <a:p>
            <a:r>
              <a:rPr lang="en-IN" dirty="0" err="1" smtClean="0"/>
              <a:t>Smartphones</a:t>
            </a:r>
            <a:r>
              <a:rPr lang="en-IN" dirty="0" smtClean="0"/>
              <a:t>, laptops or home computers are hardware</a:t>
            </a:r>
          </a:p>
          <a:p>
            <a:r>
              <a:rPr lang="en-IN" dirty="0" smtClean="0"/>
              <a:t>Similar to how your brain controls your actions, software controls hardware</a:t>
            </a:r>
          </a:p>
          <a:p>
            <a:r>
              <a:rPr lang="en-IN" dirty="0" smtClean="0"/>
              <a:t>There are different types of software that control computer actions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 VM</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Virtualization creates virtual hardware by cloning physical hardware</a:t>
            </a:r>
          </a:p>
          <a:p>
            <a:r>
              <a:rPr lang="en-IN" dirty="0" smtClean="0"/>
              <a:t>The hypervisor uses virtual hardware to create a virtual machine (VM) </a:t>
            </a:r>
          </a:p>
          <a:p>
            <a:r>
              <a:rPr lang="en-IN" dirty="0" smtClean="0"/>
              <a:t>A VM is a set of files </a:t>
            </a:r>
          </a:p>
          <a:p>
            <a:r>
              <a:rPr lang="en-IN" dirty="0" smtClean="0"/>
              <a:t>With a hypervisor and VMs, one computer can run multiple OS simultaneously</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Terminologies</a:t>
            </a:r>
            <a:endParaRPr lang="en-IN" dirty="0"/>
          </a:p>
        </p:txBody>
      </p:sp>
      <p:sp>
        <p:nvSpPr>
          <p:cNvPr id="3" name="Content Placeholder 2"/>
          <p:cNvSpPr>
            <a:spLocks noGrp="1"/>
          </p:cNvSpPr>
          <p:nvPr>
            <p:ph idx="1"/>
          </p:nvPr>
        </p:nvSpPr>
        <p:spPr/>
        <p:txBody>
          <a:bodyPr>
            <a:normAutofit fontScale="62500" lnSpcReduction="20000"/>
          </a:bodyPr>
          <a:lstStyle/>
          <a:p>
            <a:r>
              <a:rPr lang="en-IN" b="1" dirty="0" smtClean="0"/>
              <a:t>Host Operating System:</a:t>
            </a:r>
            <a:r>
              <a:rPr lang="en-IN" dirty="0" smtClean="0"/>
              <a:t> The operating system via which the Virtual Machines are run. For Type 1 Hypervisors, as in Hyper-V, the hypervisor itself is the Host OS which schedules the virtual machines and allocates memory. For Type 2 hypervisors, the OS on which the hypervisor applications run is the Host OS.</a:t>
            </a:r>
          </a:p>
          <a:p>
            <a:r>
              <a:rPr lang="en-IN" b="1" dirty="0" smtClean="0"/>
              <a:t>Guest Operating System:</a:t>
            </a:r>
            <a:r>
              <a:rPr lang="en-IN" dirty="0" smtClean="0"/>
              <a:t> The operating system that uses virtualized hardware. It can be either Fully Virtualized or Para Virtualized. An enlightened guest OS knows that its a virtualized system which can improve performance.</a:t>
            </a:r>
          </a:p>
          <a:p>
            <a:r>
              <a:rPr lang="en-IN" b="1" dirty="0" smtClean="0"/>
              <a:t>Virtual Machine Monitor:</a:t>
            </a:r>
            <a:r>
              <a:rPr lang="en-IN" dirty="0" smtClean="0"/>
              <a:t> VMM is the application that virtualizes hardware for a specific virtual machine and executes the guest OS with the virtualized hardware.</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IN" dirty="0"/>
          </a:p>
        </p:txBody>
      </p:sp>
      <p:sp>
        <p:nvSpPr>
          <p:cNvPr id="3" name="Content Placeholder 2"/>
          <p:cNvSpPr>
            <a:spLocks noGrp="1"/>
          </p:cNvSpPr>
          <p:nvPr>
            <p:ph idx="1"/>
          </p:nvPr>
        </p:nvSpPr>
        <p:spPr/>
        <p:txBody>
          <a:bodyPr>
            <a:normAutofit fontScale="92500"/>
          </a:bodyPr>
          <a:lstStyle/>
          <a:p>
            <a:r>
              <a:rPr lang="en-IN" dirty="0"/>
              <a:t>Virtualization is technology that allows you to create multiple simulated environments or dedicated resources from a single, physical hardware system</a:t>
            </a:r>
            <a:r>
              <a:rPr lang="en-IN" dirty="0" smtClean="0"/>
              <a:t>.</a:t>
            </a:r>
          </a:p>
          <a:p>
            <a:r>
              <a:rPr lang="en-IN" dirty="0"/>
              <a:t>Software called a </a:t>
            </a:r>
            <a:r>
              <a:rPr lang="en-IN" dirty="0">
                <a:hlinkClick r:id="rId2"/>
              </a:rPr>
              <a:t>hypervisor</a:t>
            </a:r>
            <a:r>
              <a:rPr lang="en-IN" dirty="0"/>
              <a:t> connects directly to that hardware and allows you to split 1 system into separate, distinct, and secure environments known as </a:t>
            </a:r>
            <a:r>
              <a:rPr lang="en-IN" dirty="0">
                <a:hlinkClick r:id="rId3"/>
              </a:rPr>
              <a:t>virtual machines (VMs).</a:t>
            </a:r>
            <a:r>
              <a:rPr lang="en-IN"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
            </a:r>
            <a:r>
              <a:rPr lang="en-US" dirty="0" smtClean="0"/>
              <a:t>ypervisors</a:t>
            </a:r>
            <a:endParaRPr lang="en-IN" dirty="0"/>
          </a:p>
        </p:txBody>
      </p:sp>
      <p:sp>
        <p:nvSpPr>
          <p:cNvPr id="3" name="Content Placeholder 2"/>
          <p:cNvSpPr>
            <a:spLocks noGrp="1"/>
          </p:cNvSpPr>
          <p:nvPr>
            <p:ph idx="1"/>
          </p:nvPr>
        </p:nvSpPr>
        <p:spPr>
          <a:xfrm>
            <a:off x="956440" y="1074027"/>
            <a:ext cx="7373007" cy="3394472"/>
          </a:xfrm>
        </p:spPr>
        <p:txBody>
          <a:bodyPr>
            <a:normAutofit fontScale="70000" lnSpcReduction="20000"/>
          </a:bodyPr>
          <a:lstStyle/>
          <a:p>
            <a:r>
              <a:rPr lang="en-IN" dirty="0" smtClean="0"/>
              <a:t>A hypervisor is a process or a function to isolate operating system and applications from the underlying hardware.</a:t>
            </a:r>
          </a:p>
          <a:p>
            <a:r>
              <a:rPr lang="en-IN" dirty="0"/>
              <a:t>Though virtual machines operate on the same physical hardware, they are separated from each other. This also depicts that if one virtual machine undergoes a crash, error, or a malware attack, it doesn't affect the other virtual machines.</a:t>
            </a:r>
          </a:p>
          <a:p>
            <a:r>
              <a:rPr lang="en-IN" dirty="0"/>
              <a:t>Another benefit is that virtual machines are very mobile as they don't depend on the underlying hardware. Since they are not linked to physical hardware, switching between local or remote virtualized servers gets a lot easier as compared to traditional applications.</a:t>
            </a:r>
          </a:p>
          <a:p>
            <a:endParaRPr lang="en-IN" dirty="0" smtClean="0"/>
          </a:p>
          <a:p>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smtClean="0"/>
              <a:t>Hypervisor</a:t>
            </a:r>
            <a:endParaRPr lang="en-IN" dirty="0"/>
          </a:p>
        </p:txBody>
      </p:sp>
      <p:sp>
        <p:nvSpPr>
          <p:cNvPr id="3" name="Content Placeholder 2"/>
          <p:cNvSpPr>
            <a:spLocks noGrp="1"/>
          </p:cNvSpPr>
          <p:nvPr>
            <p:ph idx="1"/>
          </p:nvPr>
        </p:nvSpPr>
        <p:spPr>
          <a:xfrm>
            <a:off x="1534510" y="1095048"/>
            <a:ext cx="6726621" cy="3394472"/>
          </a:xfrm>
        </p:spPr>
        <p:txBody>
          <a:bodyPr>
            <a:normAutofit fontScale="85000" lnSpcReduction="20000"/>
          </a:bodyPr>
          <a:lstStyle/>
          <a:p>
            <a:r>
              <a:rPr lang="en-IN" dirty="0" smtClean="0"/>
              <a:t>A type-I </a:t>
            </a:r>
            <a:r>
              <a:rPr lang="en-IN" dirty="0"/>
              <a:t>hypervisor operates directly on the host's hardware to monitor hardware and guest virtual machines, and it's referred to as the bare metal. </a:t>
            </a:r>
            <a:endParaRPr lang="en-IN" dirty="0" smtClean="0"/>
          </a:p>
          <a:p>
            <a:r>
              <a:rPr lang="en-IN" dirty="0" smtClean="0"/>
              <a:t>A type-II, also called a hosted hypervisor because it is usually installed onto an existing operating system. They are not much capable to run more complex virtual tasks. Used for basic development, testing, and emulation.</a:t>
            </a:r>
          </a:p>
          <a:p>
            <a:endParaRPr lang="en-IN" dirty="0" smtClean="0"/>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ype 1 and Type 2 Hypervisor - vGyan.in"/>
          <p:cNvPicPr>
            <a:picLocks noChangeAspect="1" noChangeArrowheads="1"/>
          </p:cNvPicPr>
          <p:nvPr/>
        </p:nvPicPr>
        <p:blipFill>
          <a:blip r:embed="rId2" cstate="print">
            <a:grayscl/>
          </a:blip>
          <a:srcRect/>
          <a:stretch>
            <a:fillRect/>
          </a:stretch>
        </p:blipFill>
        <p:spPr bwMode="auto">
          <a:xfrm>
            <a:off x="1112016" y="541336"/>
            <a:ext cx="6587603" cy="367331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zappyme">
      <a:majorFont>
        <a:latin typeface="AR ESSENCE"/>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1376</Words>
  <Application>Microsoft Office PowerPoint</Application>
  <PresentationFormat>On-screen Show (16:9)</PresentationFormat>
  <Paragraphs>134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Virtualization</vt:lpstr>
      <vt:lpstr>Lets think like this</vt:lpstr>
      <vt:lpstr>Lets ponder on this...</vt:lpstr>
      <vt:lpstr>What is a VM</vt:lpstr>
      <vt:lpstr>Terminologies</vt:lpstr>
      <vt:lpstr>Concepts</vt:lpstr>
      <vt:lpstr>Hypervisors</vt:lpstr>
      <vt:lpstr>Types of Hypervisor</vt:lpstr>
      <vt:lpstr>Slide 9</vt:lpstr>
      <vt:lpstr>Differences</vt:lpstr>
      <vt:lpstr>X86 Virtualization</vt:lpstr>
      <vt:lpstr>Slide 12</vt:lpstr>
      <vt:lpstr>Slide 13</vt:lpstr>
      <vt:lpstr>Types of Hardware Virtualization</vt:lpstr>
      <vt:lpstr>What to change</vt:lpstr>
      <vt:lpstr>Slide 16</vt:lpstr>
      <vt:lpstr>Full virtualization</vt:lpstr>
      <vt:lpstr>Para Virtualization</vt:lpstr>
      <vt:lpstr>Hardware-assisted Virtualization</vt:lpstr>
      <vt:lpstr>Comparisons</vt:lpstr>
      <vt:lpstr>Types of Virtualization</vt:lpstr>
      <vt:lpstr>Application virtualization</vt:lpstr>
      <vt:lpstr>Slide 23</vt:lpstr>
      <vt:lpstr>Data Virtualization</vt:lpstr>
      <vt:lpstr>Desktop virtualization</vt:lpstr>
      <vt:lpstr>Network virtualization</vt:lpstr>
      <vt:lpstr>Slide 27</vt:lpstr>
      <vt:lpstr>Server virtualization</vt:lpstr>
      <vt:lpstr>Storage virtualization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dc:title>
  <dc:creator>Gunseerat Brar</dc:creator>
  <cp:lastModifiedBy>Gunseerat Brar</cp:lastModifiedBy>
  <cp:revision>4</cp:revision>
  <dcterms:created xsi:type="dcterms:W3CDTF">2022-01-07T04:52:03Z</dcterms:created>
  <dcterms:modified xsi:type="dcterms:W3CDTF">2022-01-08T05:34:35Z</dcterms:modified>
</cp:coreProperties>
</file>